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Quattrocen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D798EC-F634-46C3-9DEB-0B5778D1E8CF}">
  <a:tblStyle styleId="{0BD798EC-F634-46C3-9DEB-0B5778D1E8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aleway-regular.fntdata"/><Relationship Id="rId21" Type="http://schemas.openxmlformats.org/officeDocument/2006/relationships/slide" Target="slides/slide14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4.xml"/><Relationship Id="rId33" Type="http://schemas.openxmlformats.org/officeDocument/2006/relationships/font" Target="fonts/Lato-boldItalic.fntdata"/><Relationship Id="rId10" Type="http://schemas.openxmlformats.org/officeDocument/2006/relationships/slide" Target="slides/slide3.xml"/><Relationship Id="rId32" Type="http://schemas.openxmlformats.org/officeDocument/2006/relationships/font" Target="fonts/Lato-italic.fntdata"/><Relationship Id="rId13" Type="http://schemas.openxmlformats.org/officeDocument/2006/relationships/slide" Target="slides/slide6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5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8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7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254f9c4c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254f9c4c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254f9c4c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254f9c4c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254f9c4c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254f9c4c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54f9c4c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254f9c4c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254f9c4ca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254f9c4ca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b254f9c4ca_0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254f9c4ca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254f9c4ca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b254f9c4ca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254f9c4ca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b254f9c4ca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Check more on water quality bro</a:t>
            </a:r>
            <a:endParaRPr sz="3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254f9c4ca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b254f9c4ca_0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254f9c4ca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b254f9c4c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Add street or locality like bulk mangment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54f9c4c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54f9c4c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Whose this in the slides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254f9c4ca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b254f9c4ca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254f9c4c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254f9c4c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8a1afe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28a1afe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a better word for the last existing grid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254f9c4c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254f9c4c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TITLE_AND_BOD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venir"/>
              <a:buChar char="•"/>
              <a:defRPr b="0" i="0" sz="1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type="title"/>
          </p:nvPr>
        </p:nvSpPr>
        <p:spPr>
          <a:xfrm>
            <a:off x="461963" y="528638"/>
            <a:ext cx="8215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venir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" type="body"/>
          </p:nvPr>
        </p:nvSpPr>
        <p:spPr>
          <a:xfrm>
            <a:off x="461963" y="261938"/>
            <a:ext cx="8215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200" cap="non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200" cap="non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200" cap="non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200" cap="non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200" cap="none">
                <a:latin typeface="Avenir"/>
                <a:ea typeface="Avenir"/>
                <a:cs typeface="Avenir"/>
                <a:sym typeface="Avenir"/>
              </a:defRPr>
            </a:lvl5pPr>
            <a:lvl6pPr indent="-2667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6pPr>
            <a:lvl7pPr indent="-2667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7pPr>
            <a:lvl8pPr indent="-2667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8pPr>
            <a:lvl9pPr indent="-2667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FFFFFF"/>
              </a:buClr>
              <a:buSzPts val="600"/>
              <a:buChar char="•"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4481546" y="4893469"/>
            <a:ext cx="161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venir"/>
              <a:buNone/>
              <a:defRPr b="0" i="0" sz="9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/>
          <p:nvPr/>
        </p:nvSpPr>
        <p:spPr>
          <a:xfrm>
            <a:off x="0" y="3495375"/>
            <a:ext cx="4721100" cy="16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>
            <a:off x="740999" y="885584"/>
            <a:ext cx="34344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/>
          <p:nvPr/>
        </p:nvSpPr>
        <p:spPr>
          <a:xfrm>
            <a:off x="7108221" y="0"/>
            <a:ext cx="2035800" cy="17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7"/>
          <p:cNvSpPr/>
          <p:nvPr>
            <p:ph idx="2" type="pic"/>
          </p:nvPr>
        </p:nvSpPr>
        <p:spPr>
          <a:xfrm>
            <a:off x="5290457" y="1195252"/>
            <a:ext cx="2880600" cy="3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JIpOZh3kEr0" TargetMode="External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Remote Monitoring of quality and potability of drinking water resources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9" name="Google Shape;129;p28"/>
          <p:cNvSpPr txBox="1"/>
          <p:nvPr>
            <p:ph idx="1" type="subTitle"/>
          </p:nvPr>
        </p:nvSpPr>
        <p:spPr>
          <a:xfrm>
            <a:off x="2390275" y="3937175"/>
            <a:ext cx="6331500" cy="5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Team DevRushi Eco Projects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2453875" y="2300250"/>
            <a:ext cx="6331500" cy="5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Govt of Uttarakhand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/>
        </p:nvSpPr>
        <p:spPr>
          <a:xfrm>
            <a:off x="518025" y="286674"/>
            <a:ext cx="3704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Tech Stack</a:t>
            </a:r>
            <a:endParaRPr b="1" i="0" cap="none" strike="noStrike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3" name="Google Shape;243;p37"/>
          <p:cNvCxnSpPr/>
          <p:nvPr/>
        </p:nvCxnSpPr>
        <p:spPr>
          <a:xfrm>
            <a:off x="466250" y="784475"/>
            <a:ext cx="8199900" cy="7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37"/>
          <p:cNvSpPr txBox="1"/>
          <p:nvPr/>
        </p:nvSpPr>
        <p:spPr>
          <a:xfrm>
            <a:off x="4869650" y="991675"/>
            <a:ext cx="38262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Avenir"/>
                <a:ea typeface="Avenir"/>
                <a:cs typeface="Avenir"/>
                <a:sym typeface="Avenir"/>
              </a:rPr>
              <a:t>Hardware:</a:t>
            </a:r>
            <a:endParaRPr b="1" sz="1100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Node MCU</a:t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 ESP32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 Analog pH Sensor 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Turbidity Sensor</a:t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Analog TDS Sensor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Water Temperature Sensor (DS18B20)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Water Flow Sensor  (YF-S201)</a:t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2 Channel 5V Relay Module</a:t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●"/>
            </a:pPr>
            <a:r>
              <a:rPr b="0" i="0" lang="en" sz="9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Electric Solenoid Water Valve</a:t>
            </a:r>
            <a:endParaRPr b="0" i="0" sz="9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LoRa Transceiver Module (SX1278)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Ultrasonic sensor HC-SR04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Soil Moisture Sensor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DHT11 Sensor</a:t>
            </a:r>
            <a:endParaRPr sz="9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MOTOR DRIVER (L298N)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-5080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Avenir"/>
              <a:buChar char="●"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TORQUE MOTOR (196 N-m)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80075" y="991675"/>
            <a:ext cx="3253500" cy="2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venir"/>
                <a:ea typeface="Avenir"/>
                <a:cs typeface="Avenir"/>
                <a:sym typeface="Avenir"/>
              </a:rPr>
              <a:t>Software:</a:t>
            </a:r>
            <a:endParaRPr b="1" u="sng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Flutter - User app 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React Js - Admin panel 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Mapbox - Maps 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Firebase - Auth, Database 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AWS IoT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698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venir"/>
              <a:buChar char="●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Heroku ( Server Deployment)</a:t>
            </a:r>
            <a:r>
              <a:rPr b="0" i="0" lang="en" sz="12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6" name="Google Shape;246;p37"/>
          <p:cNvCxnSpPr/>
          <p:nvPr/>
        </p:nvCxnSpPr>
        <p:spPr>
          <a:xfrm>
            <a:off x="4342766" y="914800"/>
            <a:ext cx="17700" cy="3851400"/>
          </a:xfrm>
          <a:prstGeom prst="straightConnector1">
            <a:avLst/>
          </a:prstGeom>
          <a:noFill/>
          <a:ln cap="flat" cmpd="sng" w="2857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" name="Google Shape;247;p37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/>
          <p:nvPr>
            <p:ph idx="2" type="pic"/>
          </p:nvPr>
        </p:nvSpPr>
        <p:spPr>
          <a:xfrm>
            <a:off x="474150" y="513775"/>
            <a:ext cx="61443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Video Demonstration 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3" name="Google Shape;253;p38" title="SIH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9" y="1175621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/>
        </p:nvSpPr>
        <p:spPr>
          <a:xfrm>
            <a:off x="629050" y="532850"/>
            <a:ext cx="80151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Thank You</a:t>
            </a:r>
            <a:endParaRPr b="1" sz="3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221125" y="2087025"/>
            <a:ext cx="7097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you want to reach out to us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Mail us at devrushi41@gmail.com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>
            <p:ph idx="2" type="pic"/>
          </p:nvPr>
        </p:nvSpPr>
        <p:spPr>
          <a:xfrm>
            <a:off x="266925" y="28325"/>
            <a:ext cx="6144300" cy="6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Architecture - 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Water Supply Monitoring System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6" name="Google Shape;266;p40"/>
          <p:cNvCxnSpPr/>
          <p:nvPr/>
        </p:nvCxnSpPr>
        <p:spPr>
          <a:xfrm>
            <a:off x="266916" y="687725"/>
            <a:ext cx="8548200" cy="3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40"/>
          <p:cNvSpPr txBox="1"/>
          <p:nvPr/>
        </p:nvSpPr>
        <p:spPr>
          <a:xfrm>
            <a:off x="6411225" y="2773325"/>
            <a:ext cx="2055900" cy="22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venir"/>
                <a:ea typeface="Avenir"/>
                <a:cs typeface="Avenir"/>
                <a:sym typeface="Avenir"/>
              </a:rPr>
              <a:t>Features:</a:t>
            </a:r>
            <a:endParaRPr b="1" u="sng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Reduces water wastage : supply and user ends.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Quick identity leaks &amp; contamination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Works for all existing and growing cities.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Helps in well being of person.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Highly Scalable &amp; Secure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6411225" y="908800"/>
            <a:ext cx="23700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If a permissible level of water leakage is crossed then the system alerts Admin with repair request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If the water is contaminated both the admin and user are alerted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Depends on both the data generated from 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venir"/>
              <a:buChar char="❏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Reference nodes 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venir"/>
              <a:buChar char="❏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Junction nodes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5" y="1951000"/>
            <a:ext cx="5911200" cy="17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>
            <p:ph idx="2" type="pic"/>
          </p:nvPr>
        </p:nvSpPr>
        <p:spPr>
          <a:xfrm>
            <a:off x="266925" y="28325"/>
            <a:ext cx="6144300" cy="6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Architecture - 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Flood Prediction System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7" name="Google Shape;277;p41"/>
          <p:cNvCxnSpPr/>
          <p:nvPr/>
        </p:nvCxnSpPr>
        <p:spPr>
          <a:xfrm>
            <a:off x="266916" y="687725"/>
            <a:ext cx="8548200" cy="3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8" name="Google Shape;278;p41"/>
          <p:cNvSpPr txBox="1"/>
          <p:nvPr/>
        </p:nvSpPr>
        <p:spPr>
          <a:xfrm>
            <a:off x="6411225" y="2434725"/>
            <a:ext cx="20559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venir"/>
                <a:ea typeface="Avenir"/>
                <a:cs typeface="Avenir"/>
                <a:sym typeface="Avenir"/>
              </a:rPr>
              <a:t>Features:</a:t>
            </a:r>
            <a:endParaRPr b="1" u="sng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Predict floods early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Reduce accidents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Provide time to act if there is flood.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venir"/>
              <a:buChar char="❏"/>
            </a:pPr>
            <a:r>
              <a:rPr lang="en"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Used in many locations</a:t>
            </a:r>
            <a:endParaRPr sz="10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41"/>
          <p:cNvSpPr txBox="1"/>
          <p:nvPr/>
        </p:nvSpPr>
        <p:spPr>
          <a:xfrm>
            <a:off x="6411225" y="908800"/>
            <a:ext cx="2370000" cy="14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Environmental conditions at catchment area is constantly monitored for rain.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Water may be released if the water level difference is high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Users / Local People are notified about predicted flood or when the dam is opened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75" y="1402438"/>
            <a:ext cx="6106426" cy="233863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433416" y="207572"/>
            <a:ext cx="82152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400">
                <a:solidFill>
                  <a:srgbClr val="000000"/>
                </a:solidFill>
              </a:rPr>
              <a:t>Problem statement</a:t>
            </a:r>
            <a:r>
              <a:rPr lang="en" sz="2300">
                <a:solidFill>
                  <a:srgbClr val="000000"/>
                </a:solidFill>
              </a:rPr>
              <a:t> - </a:t>
            </a:r>
            <a:r>
              <a:rPr b="1" lang="en" sz="1400">
                <a:solidFill>
                  <a:srgbClr val="000000"/>
                </a:solidFill>
              </a:rPr>
              <a:t>Water Supply Monitoring System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100"/>
              <a:buFont typeface="Quattrocento Sans"/>
              <a:buNone/>
            </a:pPr>
            <a:r>
              <a:t/>
            </a:r>
            <a:endParaRPr sz="11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36" name="Google Shape;136;p29"/>
          <p:cNvCxnSpPr/>
          <p:nvPr/>
        </p:nvCxnSpPr>
        <p:spPr>
          <a:xfrm>
            <a:off x="266916" y="635925"/>
            <a:ext cx="8548200" cy="3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29"/>
          <p:cNvSpPr txBox="1"/>
          <p:nvPr/>
        </p:nvSpPr>
        <p:spPr>
          <a:xfrm>
            <a:off x="278869" y="766875"/>
            <a:ext cx="93000" cy="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38" name="Google Shape;138;p29"/>
          <p:cNvGrpSpPr/>
          <p:nvPr/>
        </p:nvGrpSpPr>
        <p:grpSpPr>
          <a:xfrm>
            <a:off x="1459285" y="1245780"/>
            <a:ext cx="1778418" cy="1624441"/>
            <a:chOff x="4447200" y="1443068"/>
            <a:chExt cx="2440200" cy="2440200"/>
          </a:xfrm>
        </p:grpSpPr>
        <p:sp>
          <p:nvSpPr>
            <p:cNvPr id="139" name="Google Shape;139;p29"/>
            <p:cNvSpPr/>
            <p:nvPr/>
          </p:nvSpPr>
          <p:spPr>
            <a:xfrm>
              <a:off x="4447200" y="1443068"/>
              <a:ext cx="2440200" cy="24402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9"/>
            <p:cNvSpPr txBox="1"/>
            <p:nvPr/>
          </p:nvSpPr>
          <p:spPr>
            <a:xfrm>
              <a:off x="4735950" y="2224565"/>
              <a:ext cx="1862700" cy="11634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30% </a:t>
              </a:r>
              <a:endParaRPr b="0" i="0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Water’s lost due to leakages, equipment inaccuracies, aging equipment.</a:t>
              </a:r>
              <a:endPara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9"/>
          <p:cNvGrpSpPr/>
          <p:nvPr/>
        </p:nvGrpSpPr>
        <p:grpSpPr>
          <a:xfrm>
            <a:off x="433463" y="766806"/>
            <a:ext cx="1128361" cy="1085505"/>
            <a:chOff x="3490737" y="1374053"/>
            <a:chExt cx="1423800" cy="1423800"/>
          </a:xfrm>
        </p:grpSpPr>
        <p:sp>
          <p:nvSpPr>
            <p:cNvPr id="142" name="Google Shape;142;p2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9"/>
            <p:cNvSpPr txBox="1"/>
            <p:nvPr/>
          </p:nvSpPr>
          <p:spPr>
            <a:xfrm>
              <a:off x="3550887" y="1729600"/>
              <a:ext cx="1303500" cy="9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163</a:t>
              </a:r>
              <a:endParaRPr b="0" i="0" sz="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Million Indians don’t have clean drinking water</a:t>
              </a:r>
              <a:endPara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29"/>
          <p:cNvSpPr txBox="1"/>
          <p:nvPr/>
        </p:nvSpPr>
        <p:spPr>
          <a:xfrm rot="5400000">
            <a:off x="-1117389" y="5003606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84068">
            <a:off x="6873425" y="523409"/>
            <a:ext cx="2676710" cy="16955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14157">
            <a:off x="5957719" y="892049"/>
            <a:ext cx="2829809" cy="205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47" name="Google Shape;147;p29"/>
          <p:cNvGrpSpPr/>
          <p:nvPr/>
        </p:nvGrpSpPr>
        <p:grpSpPr>
          <a:xfrm>
            <a:off x="572063" y="3058181"/>
            <a:ext cx="1128361" cy="1085505"/>
            <a:chOff x="3490737" y="1374053"/>
            <a:chExt cx="1423800" cy="1423800"/>
          </a:xfrm>
        </p:grpSpPr>
        <p:sp>
          <p:nvSpPr>
            <p:cNvPr id="148" name="Google Shape;148;p29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9"/>
            <p:cNvSpPr txBox="1"/>
            <p:nvPr/>
          </p:nvSpPr>
          <p:spPr>
            <a:xfrm>
              <a:off x="3550887" y="1729600"/>
              <a:ext cx="1303500" cy="9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18917</a:t>
              </a:r>
              <a:endParaRPr b="0" i="0" sz="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Villages don’t have access for water supply</a:t>
              </a:r>
              <a:endPara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29"/>
          <p:cNvGrpSpPr/>
          <p:nvPr/>
        </p:nvGrpSpPr>
        <p:grpSpPr>
          <a:xfrm>
            <a:off x="1992647" y="3058168"/>
            <a:ext cx="1778418" cy="1624441"/>
            <a:chOff x="4447200" y="1443068"/>
            <a:chExt cx="2440200" cy="2440200"/>
          </a:xfrm>
        </p:grpSpPr>
        <p:sp>
          <p:nvSpPr>
            <p:cNvPr id="151" name="Google Shape;151;p29"/>
            <p:cNvSpPr/>
            <p:nvPr/>
          </p:nvSpPr>
          <p:spPr>
            <a:xfrm>
              <a:off x="4447200" y="1443068"/>
              <a:ext cx="2440200" cy="24402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9"/>
            <p:cNvSpPr txBox="1"/>
            <p:nvPr/>
          </p:nvSpPr>
          <p:spPr>
            <a:xfrm>
              <a:off x="4735950" y="2081464"/>
              <a:ext cx="1862700" cy="1163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24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200K</a:t>
              </a:r>
              <a:endParaRPr b="0" i="0" sz="2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Die every year due to contamination of drinking water in india</a:t>
              </a:r>
              <a:endParaRPr b="0" i="0" sz="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 b="1" i="0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" name="Google Shape;1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1655">
            <a:off x="4836799" y="1584412"/>
            <a:ext cx="2793698" cy="214174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483621">
            <a:off x="6502645" y="1528343"/>
            <a:ext cx="2798884" cy="180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50552">
            <a:off x="6158144" y="2402863"/>
            <a:ext cx="3105038" cy="21466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27390">
            <a:off x="4949649" y="3109625"/>
            <a:ext cx="3360675" cy="29566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4252325" y="1048949"/>
            <a:ext cx="3704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What We Solve ?</a:t>
            </a:r>
            <a:endParaRPr b="1" i="0" sz="27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30"/>
          <p:cNvSpPr/>
          <p:nvPr/>
        </p:nvSpPr>
        <p:spPr>
          <a:xfrm>
            <a:off x="4544107" y="2647607"/>
            <a:ext cx="173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30"/>
          <p:cNvSpPr/>
          <p:nvPr/>
        </p:nvSpPr>
        <p:spPr>
          <a:xfrm>
            <a:off x="4252325" y="1830400"/>
            <a:ext cx="3991200" cy="18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solution aims to solve three problems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Water Contamination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Water Leakage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AutoNum type="arabicPeriod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Flood prediction and notification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275" y="194800"/>
            <a:ext cx="2107269" cy="45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idx="4294967295" type="title"/>
          </p:nvPr>
        </p:nvSpPr>
        <p:spPr>
          <a:xfrm>
            <a:off x="404813" y="300038"/>
            <a:ext cx="8215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the Solution - </a:t>
            </a:r>
            <a:r>
              <a:rPr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Water Supply Monitoring System</a:t>
            </a:r>
            <a:r>
              <a:rPr lang="en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24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71" name="Google Shape;171;p31"/>
          <p:cNvCxnSpPr/>
          <p:nvPr/>
        </p:nvCxnSpPr>
        <p:spPr>
          <a:xfrm>
            <a:off x="404813" y="747338"/>
            <a:ext cx="8003100" cy="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31"/>
          <p:cNvSpPr/>
          <p:nvPr/>
        </p:nvSpPr>
        <p:spPr>
          <a:xfrm>
            <a:off x="1469800" y="1142324"/>
            <a:ext cx="1241700" cy="24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Hardware configuration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6501700" y="980575"/>
            <a:ext cx="1463400" cy="24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Admin dashboard </a:t>
            </a:r>
            <a:endParaRPr b="0" i="0" sz="9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4" name="Google Shape;174;p31"/>
          <p:cNvSpPr/>
          <p:nvPr/>
        </p:nvSpPr>
        <p:spPr>
          <a:xfrm>
            <a:off x="4572007" y="3081072"/>
            <a:ext cx="5364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>
            <a:off x="4593161" y="2736141"/>
            <a:ext cx="494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sent to cloud, to admin</a:t>
            </a:r>
            <a:endParaRPr b="0" i="0" sz="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7424534" y="1333713"/>
            <a:ext cx="983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Analyzed and modelled</a:t>
            </a:r>
            <a:endParaRPr b="0" i="0" sz="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4714500" y="4320710"/>
            <a:ext cx="27453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latin typeface="Avenir"/>
                <a:ea typeface="Avenir"/>
                <a:cs typeface="Avenir"/>
                <a:sym typeface="Avenir"/>
              </a:rPr>
              <a:t>* Red line indicates there is a leak in that pipeline</a:t>
            </a:r>
            <a:endParaRPr sz="7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>
                <a:latin typeface="Avenir"/>
                <a:ea typeface="Avenir"/>
                <a:cs typeface="Avenir"/>
                <a:sym typeface="Avenir"/>
              </a:rPr>
              <a:t>** Water tank, junction and the houses are represented with respective icons</a:t>
            </a:r>
            <a:endParaRPr sz="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31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1"/>
          <p:cNvSpPr/>
          <p:nvPr/>
        </p:nvSpPr>
        <p:spPr>
          <a:xfrm>
            <a:off x="7072255" y="1535098"/>
            <a:ext cx="443400" cy="309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820" y="1835175"/>
            <a:ext cx="3734130" cy="22123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31"/>
          <p:cNvSpPr/>
          <p:nvPr/>
        </p:nvSpPr>
        <p:spPr>
          <a:xfrm>
            <a:off x="404825" y="4410150"/>
            <a:ext cx="3272100" cy="13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Leaks are identified using difference in flow rates between consecutive nodes</a:t>
            </a:r>
            <a:endParaRPr sz="1300"/>
          </a:p>
        </p:txBody>
      </p:sp>
      <p:sp>
        <p:nvSpPr>
          <p:cNvPr id="182" name="Google Shape;182;p31"/>
          <p:cNvSpPr/>
          <p:nvPr/>
        </p:nvSpPr>
        <p:spPr>
          <a:xfrm>
            <a:off x="404825" y="4693600"/>
            <a:ext cx="3272100" cy="13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If water metrics deviate from </a:t>
            </a:r>
            <a:r>
              <a:rPr lang="en" sz="700">
                <a:solidFill>
                  <a:schemeClr val="dk2"/>
                </a:solidFill>
              </a:rPr>
              <a:t>standard</a:t>
            </a:r>
            <a:r>
              <a:rPr lang="en" sz="700">
                <a:solidFill>
                  <a:schemeClr val="dk2"/>
                </a:solidFill>
              </a:rPr>
              <a:t> values then there is contamination</a:t>
            </a:r>
            <a:endParaRPr sz="1300"/>
          </a:p>
        </p:txBody>
      </p:sp>
      <p:pic>
        <p:nvPicPr>
          <p:cNvPr id="183" name="Google Shape;183;p31"/>
          <p:cNvPicPr preferRelativeResize="0"/>
          <p:nvPr/>
        </p:nvPicPr>
        <p:blipFill rotWithShape="1">
          <a:blip r:embed="rId4">
            <a:alphaModFix/>
          </a:blip>
          <a:srcRect b="0" l="7904" r="2777" t="0"/>
          <a:stretch/>
        </p:blipFill>
        <p:spPr>
          <a:xfrm>
            <a:off x="53900" y="1734450"/>
            <a:ext cx="4451674" cy="230167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/>
          <p:nvPr>
            <p:ph idx="2" type="pic"/>
          </p:nvPr>
        </p:nvSpPr>
        <p:spPr>
          <a:xfrm>
            <a:off x="266925" y="96200"/>
            <a:ext cx="6144300" cy="3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Hardware Prototype - </a:t>
            </a:r>
            <a:r>
              <a:rPr b="1" lang="en" sz="800">
                <a:latin typeface="Avenir"/>
                <a:ea typeface="Avenir"/>
                <a:cs typeface="Avenir"/>
                <a:sym typeface="Avenir"/>
              </a:rPr>
              <a:t>Water Supply Monitoring System</a:t>
            </a:r>
            <a:endParaRPr b="1" sz="8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89" name="Google Shape;189;p32"/>
          <p:cNvCxnSpPr/>
          <p:nvPr/>
        </p:nvCxnSpPr>
        <p:spPr>
          <a:xfrm>
            <a:off x="266916" y="476600"/>
            <a:ext cx="8548200" cy="3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32"/>
          <p:cNvSpPr txBox="1"/>
          <p:nvPr/>
        </p:nvSpPr>
        <p:spPr>
          <a:xfrm rot="5400403">
            <a:off x="-1087880" y="5099966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91" name="Google Shape;191;p32"/>
          <p:cNvGraphicFramePr/>
          <p:nvPr/>
        </p:nvGraphicFramePr>
        <p:xfrm>
          <a:off x="484275" y="384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{0BD798EC-F634-46C3-9DEB-0B5778D1E8CF}</a:tableStyleId>
              </a:tblPr>
              <a:tblGrid>
                <a:gridCol w="2725150"/>
                <a:gridCol w="2725150"/>
                <a:gridCol w="2725150"/>
              </a:tblGrid>
              <a:tr h="20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latin typeface="Avenir"/>
                          <a:ea typeface="Avenir"/>
                          <a:cs typeface="Avenir"/>
                          <a:sym typeface="Avenir"/>
                        </a:rPr>
                        <a:t>Node</a:t>
                      </a:r>
                      <a:endParaRPr b="1" sz="800" u="sng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Metrics</a:t>
                      </a:r>
                      <a:endParaRPr b="1" sz="800" u="sng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 u="sng">
                          <a:latin typeface="Avenir"/>
                          <a:ea typeface="Avenir"/>
                          <a:cs typeface="Avenir"/>
                          <a:sym typeface="Avenir"/>
                        </a:rPr>
                        <a:t>Listeners</a:t>
                      </a:r>
                      <a:endParaRPr b="1" sz="800" u="sng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20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Reference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pH, Turbidity, TDS, Temperature, Flow Rate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Admin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20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Junction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Flow Rate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Admin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20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User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pH, Turbidity, TDS, Temperature, Flow Rate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Admin, User</a:t>
                      </a:r>
                      <a:endParaRPr sz="8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25" y="594500"/>
            <a:ext cx="7044319" cy="325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4294967295" type="title"/>
          </p:nvPr>
        </p:nvSpPr>
        <p:spPr>
          <a:xfrm>
            <a:off x="404813" y="300038"/>
            <a:ext cx="8215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the Solution - </a:t>
            </a:r>
            <a:r>
              <a:rPr lang="en" sz="14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Remote Sensing &amp; Flood Prediction</a:t>
            </a:r>
            <a:endParaRPr sz="24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>
            <a:off x="404813" y="747338"/>
            <a:ext cx="8003100" cy="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3"/>
          <p:cNvSpPr/>
          <p:nvPr/>
        </p:nvSpPr>
        <p:spPr>
          <a:xfrm>
            <a:off x="966550" y="980799"/>
            <a:ext cx="1241700" cy="24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Hardware configuration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6316675" y="980788"/>
            <a:ext cx="1463400" cy="245400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Admin dashboard </a:t>
            </a:r>
            <a:endParaRPr b="0" i="0" sz="9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4430849" y="3067500"/>
            <a:ext cx="536400" cy="1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4391088" y="2715863"/>
            <a:ext cx="6159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sent to cloud, to admin</a:t>
            </a:r>
            <a:endParaRPr b="0" i="0" sz="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33"/>
          <p:cNvSpPr/>
          <p:nvPr/>
        </p:nvSpPr>
        <p:spPr>
          <a:xfrm>
            <a:off x="8030505" y="1432273"/>
            <a:ext cx="443400" cy="309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7887159" y="1150725"/>
            <a:ext cx="9834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Analyzed and modelled</a:t>
            </a:r>
            <a:endParaRPr b="0" i="0" sz="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075" y="1768900"/>
            <a:ext cx="3915850" cy="23505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33"/>
          <p:cNvSpPr/>
          <p:nvPr/>
        </p:nvSpPr>
        <p:spPr>
          <a:xfrm>
            <a:off x="325600" y="4591950"/>
            <a:ext cx="3272100" cy="18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Works in networkless area using LoRa technology</a:t>
            </a:r>
            <a:endParaRPr sz="1300"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5" y="1768900"/>
            <a:ext cx="4276397" cy="23505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/>
          <p:nvPr>
            <p:ph idx="2" type="pic"/>
          </p:nvPr>
        </p:nvSpPr>
        <p:spPr>
          <a:xfrm>
            <a:off x="266925" y="28325"/>
            <a:ext cx="8191800" cy="6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nir"/>
                <a:ea typeface="Avenir"/>
                <a:cs typeface="Avenir"/>
                <a:sym typeface="Avenir"/>
              </a:rPr>
              <a:t>Hardware Prototype - 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Remote Sensing &amp; Flood Prediction 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14" name="Google Shape;214;p34"/>
          <p:cNvCxnSpPr/>
          <p:nvPr/>
        </p:nvCxnSpPr>
        <p:spPr>
          <a:xfrm>
            <a:off x="266916" y="687725"/>
            <a:ext cx="8548200" cy="36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34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6302200" y="1193125"/>
            <a:ext cx="25611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Predict rain using temperature and humidity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Notify when soil moisture is at 100%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Check for water level at the dam and catchment area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venir"/>
              <a:buAutoNum type="arabicPeriod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Notify when the water level is high or the gates are opened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00" y="1201525"/>
            <a:ext cx="6214545" cy="33439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0" y="150"/>
            <a:ext cx="572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330025" y="220074"/>
            <a:ext cx="3704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Idea </a:t>
            </a:r>
            <a:r>
              <a:rPr b="1"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 Takeaways )</a:t>
            </a:r>
            <a:endParaRPr b="1" i="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4" name="Google Shape;224;p35"/>
          <p:cNvCxnSpPr/>
          <p:nvPr/>
        </p:nvCxnSpPr>
        <p:spPr>
          <a:xfrm>
            <a:off x="266916" y="739525"/>
            <a:ext cx="5295900" cy="4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5"/>
          <p:cNvSpPr txBox="1"/>
          <p:nvPr/>
        </p:nvSpPr>
        <p:spPr>
          <a:xfrm>
            <a:off x="330025" y="895725"/>
            <a:ext cx="4166100" cy="3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Nodes can be installed into existing grid.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Char char="●"/>
            </a:pPr>
            <a:r>
              <a:rPr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Cost effective to install and works even in networkless areas</a:t>
            </a:r>
            <a:endParaRPr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Three type of Nodes :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○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Reference Nodes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○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Junction Nodes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○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User Nodes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Nodes send data to cloud.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System detects contamination and leakages, alerts the admin and the user.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The users are sent real time stats of water quality and consumption.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914" y="0"/>
            <a:ext cx="342008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3460350" y="0"/>
            <a:ext cx="572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7972" r="27976" t="0"/>
          <a:stretch/>
        </p:blipFill>
        <p:spPr>
          <a:xfrm>
            <a:off x="0" y="150"/>
            <a:ext cx="34603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3677400" y="203924"/>
            <a:ext cx="3704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Idea </a:t>
            </a:r>
            <a:r>
              <a:rPr b="1" lang="en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 Takeaways )</a:t>
            </a:r>
            <a:endParaRPr b="1" i="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35" name="Google Shape;235;p36"/>
          <p:cNvCxnSpPr/>
          <p:nvPr/>
        </p:nvCxnSpPr>
        <p:spPr>
          <a:xfrm>
            <a:off x="3614291" y="723375"/>
            <a:ext cx="5295900" cy="42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" name="Google Shape;236;p36"/>
          <p:cNvSpPr txBox="1"/>
          <p:nvPr/>
        </p:nvSpPr>
        <p:spPr>
          <a:xfrm>
            <a:off x="3614300" y="931400"/>
            <a:ext cx="46089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Catchment area is constantly monitored for rain.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Water maybe released if water level at catchment and at dam cross threshold to compensate for excess water.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Gates maybe opened if capacity is exceeded 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Char char="●"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Users are notified when the dam gates are opened.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D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36"/>
          <p:cNvSpPr txBox="1"/>
          <p:nvPr/>
        </p:nvSpPr>
        <p:spPr>
          <a:xfrm>
            <a:off x="0" y="4870550"/>
            <a:ext cx="25611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Lato"/>
                <a:ea typeface="Lato"/>
                <a:cs typeface="Lato"/>
                <a:sym typeface="Lato"/>
              </a:rPr>
              <a:t>Team DevRushi Eco Projects</a:t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